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1"/>
    <p:sldMasterId id="2147483738" r:id="rId2"/>
  </p:sldMasterIdLst>
  <p:notesMasterIdLst>
    <p:notesMasterId r:id="rId42"/>
  </p:notesMasterIdLst>
  <p:sldIdLst>
    <p:sldId id="304" r:id="rId3"/>
    <p:sldId id="256" r:id="rId4"/>
    <p:sldId id="258" r:id="rId5"/>
    <p:sldId id="259" r:id="rId6"/>
    <p:sldId id="257" r:id="rId7"/>
    <p:sldId id="291" r:id="rId8"/>
    <p:sldId id="287" r:id="rId9"/>
    <p:sldId id="288" r:id="rId10"/>
    <p:sldId id="289" r:id="rId11"/>
    <p:sldId id="265" r:id="rId12"/>
    <p:sldId id="290" r:id="rId13"/>
    <p:sldId id="266" r:id="rId14"/>
    <p:sldId id="264" r:id="rId15"/>
    <p:sldId id="262" r:id="rId16"/>
    <p:sldId id="268" r:id="rId17"/>
    <p:sldId id="276" r:id="rId18"/>
    <p:sldId id="260" r:id="rId19"/>
    <p:sldId id="270" r:id="rId20"/>
    <p:sldId id="273" r:id="rId21"/>
    <p:sldId id="271" r:id="rId22"/>
    <p:sldId id="275" r:id="rId23"/>
    <p:sldId id="277" r:id="rId24"/>
    <p:sldId id="281" r:id="rId25"/>
    <p:sldId id="284" r:id="rId26"/>
    <p:sldId id="282" r:id="rId27"/>
    <p:sldId id="294" r:id="rId28"/>
    <p:sldId id="295" r:id="rId29"/>
    <p:sldId id="292" r:id="rId30"/>
    <p:sldId id="296" r:id="rId31"/>
    <p:sldId id="297" r:id="rId32"/>
    <p:sldId id="298" r:id="rId33"/>
    <p:sldId id="301" r:id="rId34"/>
    <p:sldId id="303" r:id="rId35"/>
    <p:sldId id="299" r:id="rId36"/>
    <p:sldId id="280" r:id="rId37"/>
    <p:sldId id="278" r:id="rId38"/>
    <p:sldId id="279" r:id="rId39"/>
    <p:sldId id="285" r:id="rId40"/>
    <p:sldId id="286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94660"/>
  </p:normalViewPr>
  <p:slideViewPr>
    <p:cSldViewPr snapToGrid="0">
      <p:cViewPr>
        <p:scale>
          <a:sx n="66" d="100"/>
          <a:sy n="66" d="100"/>
        </p:scale>
        <p:origin x="2130" y="10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Julac%20Forum\result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12867840"/>
        <c:axId val="116216320"/>
      </c:barChart>
      <c:catAx>
        <c:axId val="112867840"/>
        <c:scaling>
          <c:orientation val="minMax"/>
        </c:scaling>
        <c:delete val="0"/>
        <c:axPos val="b"/>
        <c:majorTickMark val="out"/>
        <c:minorTickMark val="none"/>
        <c:tickLblPos val="nextTo"/>
        <c:crossAx val="116216320"/>
        <c:crosses val="autoZero"/>
        <c:auto val="1"/>
        <c:lblAlgn val="ctr"/>
        <c:lblOffset val="100"/>
        <c:noMultiLvlLbl val="0"/>
      </c:catAx>
      <c:valAx>
        <c:axId val="116216320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1128678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'[report_chart (2).xlsx]Sheet1'!$A$49</c:f>
              <c:strCache>
                <c:ptCount val="1"/>
                <c:pt idx="0">
                  <c:v>Libraries as Learning Space Study 2011
2011图书馆学习空间调查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737385537562247E-3"/>
                  <c:y val="0.474480788193738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F3F-4435-A0AA-1BEF3234530D}"/>
                </c:ext>
              </c:extLst>
            </c:dLbl>
            <c:dLbl>
              <c:idx val="1"/>
              <c:layout>
                <c:manualLayout>
                  <c:x val="2.7473689391223901E-3"/>
                  <c:y val="6.2964098145652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F3F-4435-A0AA-1BEF32345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zh-H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'[report_chart (2).xlsx]Sheet1'!$B$48:$C$48</c:f>
              <c:strCache>
                <c:ptCount val="2"/>
                <c:pt idx="0">
                  <c:v>Individual Work
个人学习</c:v>
                </c:pt>
                <c:pt idx="1">
                  <c:v>Group Work
小组学习</c:v>
                </c:pt>
              </c:strCache>
            </c:strRef>
          </c:cat>
          <c:val>
            <c:numRef>
              <c:f>'[report_chart (2).xlsx]Sheet1'!$B$49:$C$49</c:f>
              <c:numCache>
                <c:formatCode>0.0%</c:formatCode>
                <c:ptCount val="2"/>
                <c:pt idx="0">
                  <c:v>0.92400000000000004</c:v>
                </c:pt>
                <c:pt idx="1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F3F-4435-A0AA-1BEF3234530D}"/>
            </c:ext>
          </c:extLst>
        </c:ser>
        <c:ser>
          <c:idx val="1"/>
          <c:order val="1"/>
          <c:tx>
            <c:strRef>
              <c:f>'[report_chart (2).xlsx]Sheet1'!$A$50</c:f>
              <c:strCache>
                <c:ptCount val="1"/>
                <c:pt idx="0">
                  <c:v>Learning Garden Study 2013
2013进学园调查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1213238296585828E-3"/>
                  <c:y val="0.249608376727511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F3F-4435-A0AA-1BEF3234530D}"/>
                </c:ext>
              </c:extLst>
            </c:dLbl>
            <c:dLbl>
              <c:idx val="1"/>
              <c:layout>
                <c:manualLayout>
                  <c:x val="1.3736303853661149E-3"/>
                  <c:y val="0.213628790892915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F3F-4435-A0AA-1BEF32345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zh-H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'[report_chart (2).xlsx]Sheet1'!$B$48:$C$48</c:f>
              <c:strCache>
                <c:ptCount val="2"/>
                <c:pt idx="0">
                  <c:v>Individual Work
个人学习</c:v>
                </c:pt>
                <c:pt idx="1">
                  <c:v>Group Work
小组学习</c:v>
                </c:pt>
              </c:strCache>
            </c:strRef>
          </c:cat>
          <c:val>
            <c:numRef>
              <c:f>'[report_chart (2).xlsx]Sheet1'!$B$50:$C$50</c:f>
              <c:numCache>
                <c:formatCode>0.0%</c:formatCode>
                <c:ptCount val="2"/>
                <c:pt idx="0">
                  <c:v>0.54200000000000004</c:v>
                </c:pt>
                <c:pt idx="1">
                  <c:v>0.45800000000000002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F3F-4435-A0AA-1BEF32345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872320"/>
        <c:axId val="116215168"/>
      </c:barChart>
      <c:catAx>
        <c:axId val="1148723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6215168"/>
        <c:crosses val="autoZero"/>
        <c:auto val="1"/>
        <c:lblAlgn val="ctr"/>
        <c:lblOffset val="100"/>
        <c:noMultiLvlLbl val="0"/>
      </c:catAx>
      <c:valAx>
        <c:axId val="116215168"/>
        <c:scaling>
          <c:orientation val="minMax"/>
        </c:scaling>
        <c:delete val="0"/>
        <c:axPos val="l"/>
        <c:majorGridlines/>
        <c:numFmt formatCode="0.0%" sourceLinked="1"/>
        <c:majorTickMark val="none"/>
        <c:minorTickMark val="none"/>
        <c:tickLblPos val="nextTo"/>
        <c:crossAx val="1148723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6559240364047687"/>
                  <c:y val="5.3968896107686161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>
                        <a:solidFill>
                          <a:schemeClr val="bg1"/>
                        </a:solidFill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Revision/Studying
</a:t>
                    </a:r>
                    <a:r>
                      <a:rPr lang="en-US" altLang="zh-TW" dirty="0">
                        <a:solidFill>
                          <a:schemeClr val="bg1"/>
                        </a:solidFill>
                      </a:rPr>
                      <a:t>
42%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975974404030144"/>
                      <c:h val="0.14471360629242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5E1-4084-8A95-9509D5EE6B7F}"/>
                </c:ext>
              </c:extLst>
            </c:dLbl>
            <c:dLbl>
              <c:idx val="1"/>
              <c:layout>
                <c:manualLayout>
                  <c:x val="7.20931961709773E-2"/>
                  <c:y val="-0.2058784223036685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Group Project 
</a:t>
                    </a:r>
                    <a:r>
                      <a:rPr lang="en-US" altLang="zh-TW" dirty="0"/>
                      <a:t>
28%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E1-4084-8A95-9509D5EE6B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CUHK extracurricular activities
</a:t>
                    </a:r>
                    <a:r>
                      <a:rPr lang="en-US" altLang="zh-CN" dirty="0"/>
                      <a:t>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5E1-4084-8A95-9509D5EE6B7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Preparation for class</a:t>
                    </a:r>
                    <a:r>
                      <a:rPr lang="en-US"/>
                      <a:t>
</a:t>
                    </a:r>
                    <a:r>
                      <a:rPr lang="en-US" altLang="zh-TW" dirty="0"/>
                      <a:t>
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E1-4084-8A95-9509D5EE6B7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Individual assignment</a:t>
                    </a:r>
                    <a:r>
                      <a:rPr lang="en-US"/>
                      <a:t>
</a:t>
                    </a:r>
                    <a:r>
                      <a:rPr lang="en-US" altLang="zh-TW" dirty="0"/>
                      <a:t>
11%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E1-4084-8A95-9509D5EE6B7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Information searching</a:t>
                    </a:r>
                    <a:r>
                      <a:rPr lang="en-US"/>
                      <a:t>
</a:t>
                    </a:r>
                    <a:r>
                      <a:rPr lang="en-US" altLang="zh-TW" dirty="0"/>
                      <a:t>
3%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E1-4084-8A95-9509D5EE6B7F}"/>
                </c:ext>
              </c:extLst>
            </c:dLbl>
            <c:dLbl>
              <c:idx val="6"/>
              <c:layout>
                <c:manualLayout>
                  <c:x val="6.1178571608743688E-2"/>
                  <c:y val="-7.719280670338580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Activates not related to learning </a:t>
                    </a:r>
                    <a:r>
                      <a:rPr lang="en-US" altLang="zh-TW" dirty="0"/>
                      <a:t>
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5E1-4084-8A95-9509D5EE6B7F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/>
                      <a:t>Others</a:t>
                    </a:r>
                    <a:r>
                      <a:rPr lang="en-US"/>
                      <a:t>
</a:t>
                    </a:r>
                    <a:r>
                      <a:rPr lang="en-US" altLang="zh-TW" dirty="0"/>
                      <a:t>
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E1-4084-8A95-9509D5EE6B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zh-H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'[report_chart (2).xlsx]Sheet1'!$A$2:$H$2</c:f>
              <c:strCache>
                <c:ptCount val="8"/>
                <c:pt idx="0">
                  <c:v>Revision/Studying
温习/学习</c:v>
                </c:pt>
                <c:pt idx="1">
                  <c:v>Group Project 
小组项目</c:v>
                </c:pt>
                <c:pt idx="2">
                  <c:v>CUHK extracurricular activities
香港中文大学课外活动</c:v>
                </c:pt>
                <c:pt idx="3">
                  <c:v>Preparation for class
备课</c:v>
                </c:pt>
                <c:pt idx="4">
                  <c:v>Individual assignment
个人作业</c:v>
                </c:pt>
                <c:pt idx="5">
                  <c:v>Information searching
搜寻信息</c:v>
                </c:pt>
                <c:pt idx="6">
                  <c:v>Activates not related to learning 
 非学习活动</c:v>
                </c:pt>
                <c:pt idx="7">
                  <c:v>Others
其他</c:v>
                </c:pt>
              </c:strCache>
            </c:strRef>
          </c:cat>
          <c:val>
            <c:numRef>
              <c:f>'[report_chart (2).xlsx]Sheet1'!$A$3:$H$3</c:f>
              <c:numCache>
                <c:formatCode>0%</c:formatCode>
                <c:ptCount val="8"/>
                <c:pt idx="0">
                  <c:v>0.41820000000000002</c:v>
                </c:pt>
                <c:pt idx="1">
                  <c:v>0.27800000000000002</c:v>
                </c:pt>
                <c:pt idx="2">
                  <c:v>7.0000000000000001E-3</c:v>
                </c:pt>
                <c:pt idx="3">
                  <c:v>9.2999999999999992E-3</c:v>
                </c:pt>
                <c:pt idx="4">
                  <c:v>0.11210000000000001</c:v>
                </c:pt>
                <c:pt idx="5">
                  <c:v>2.8000000000000001E-2</c:v>
                </c:pt>
                <c:pt idx="6">
                  <c:v>7.9399999999999998E-2</c:v>
                </c:pt>
                <c:pt idx="7">
                  <c:v>6.7799999999999999E-2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E1-4084-8A95-9509D5EE6B7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E009A-1001-47B0-BC8A-35067C6F350D}" type="datetimeFigureOut">
              <a:rPr lang="en-US" smtClean="0"/>
              <a:t>4/25/2018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9D663-07D7-4353-9373-7C7DB8B55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7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</a:t>
            </a:r>
            <a:r>
              <a:rPr lang="en-US" baseline="0" dirty="0"/>
              <a:t> mini surveys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Two mini-surveys were conducted on the Lab users in Dec 2016 (43 users responded) and February 2017 (40 users responded)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Most users used the lab for general use of the computers and revision / doing assignments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majority used general software like MS Office and Adobe Creative Cloud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D663-07D7-4353-9373-7C7DB8B557B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42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Spaces technologies, mobile, augmented reality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>
                <a:latin typeface="Times New Roman" panose="02020603050405020304" pitchFamily="18" charset="0"/>
              </a:rPr>
              <a:t>services, collections staff expertise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challenging </a:t>
            </a:r>
          </a:p>
          <a:p>
            <a:endParaRPr lang="en-US" altLang="en-US">
              <a:latin typeface="Times New Roman" panose="02020603050405020304" pitchFamily="18" charset="0"/>
            </a:endParaRPr>
          </a:p>
          <a:p>
            <a:r>
              <a:rPr lang="en-US" altLang="en-US">
                <a:latin typeface="Times New Roman" panose="02020603050405020304" pitchFamily="18" charset="0"/>
              </a:rPr>
              <a:t>Recruiting right staff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Partnerships with Faculty.</a:t>
            </a: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A5A53A-651B-4FCB-A10D-4E5C19EE9CE7}" type="slidenum">
              <a:rPr lang="en-US" altLang="en-US"/>
              <a:pPr>
                <a:spcBef>
                  <a:spcPct val="0"/>
                </a:spcBef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3771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D663-07D7-4353-9373-7C7DB8B557B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514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Ambiguous</a:t>
            </a:r>
          </a:p>
          <a:p>
            <a:endParaRPr lang="en-US" dirty="0"/>
          </a:p>
          <a:p>
            <a:r>
              <a:rPr lang="en-US" dirty="0"/>
              <a:t>Innovation</a:t>
            </a:r>
            <a:r>
              <a:rPr lang="en-US" baseline="0" dirty="0"/>
              <a:t> for the library</a:t>
            </a:r>
          </a:p>
          <a:p>
            <a:r>
              <a:rPr lang="en-US" baseline="0" dirty="0"/>
              <a:t>Supporting innovation in t + learning</a:t>
            </a:r>
          </a:p>
          <a:p>
            <a:r>
              <a:rPr lang="en-US" baseline="0" dirty="0"/>
              <a:t>Supporting innovation in research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D663-07D7-4353-9373-7C7DB8B557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5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 survey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D663-07D7-4353-9373-7C7DB8B557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11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D663-07D7-4353-9373-7C7DB8B557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38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Spontaneous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 IT questions dominate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773C48-494A-475B-9204-42A3BDBB1D26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962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Spaces technologies, services, collections staff expertise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B8D4DC3-26B4-4939-A13B-BF1EADF59965}" type="slidenum">
              <a:rPr lang="en-US" altLang="en-US"/>
              <a:pPr>
                <a:spcBef>
                  <a:spcPct val="0"/>
                </a:spcBef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613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Opened17 March, 2016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9D663-07D7-4353-9373-7C7DB8B557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61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00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02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88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399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670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1320-226F-4860-BB33-D49481655BF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045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9A5CB-2660-4D7A-A4ED-B6818CABFED0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77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351-D2CC-42DC-A929-22FB68A9531C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49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0ACD3-F38B-4AC2-9AE4-091E725BB6C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36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8A988-B0D6-4614-939C-B566F79CBA67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26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449FF-61DC-4C2B-99BB-49F28517F3A4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57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454F4-EFEC-4934-B9DE-0AB79B878DEA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41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C3EF-F326-4183-9724-6EFD1D7849D6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6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88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4A4F2-8EC5-4860-B0D3-4B522DB99F6C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412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55990-C19B-4D64-BF39-62A73126F7B2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429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0417C-89D1-4794-8C1A-9841344B51A5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42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359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9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9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03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45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4/25/2018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672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8A87A34-81AB-432B-8DAE-1953F412C126}" type="datetimeFigureOut">
              <a:rPr lang="en-US" smtClean="0"/>
              <a:pPr/>
              <a:t>4/25/2018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7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68FFC1-2F8E-4DDD-9E29-673D6FED0FA2}" type="datetime1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defTabSz="914400"/>
              <a:t>4/25/2018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31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acrl.libguides.com/" TargetMode="External"/><Relationship Id="rId7" Type="http://schemas.openxmlformats.org/officeDocument/2006/relationships/hyperlink" Target="https://www.cni.org/news/video-joan-lippincott-on-digital-scholarship-centers" TargetMode="External"/><Relationship Id="rId2" Type="http://schemas.openxmlformats.org/officeDocument/2006/relationships/hyperlink" Target="https://library.educause.edu/resources/2011/9/from-learning-commons-to-learning-outcomes-assessing-collaborative-services-and-spac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isc.ac.uk/guides/learning-spaces" TargetMode="External"/><Relationship Id="rId5" Type="http://schemas.openxmlformats.org/officeDocument/2006/relationships/hyperlink" Target="http://www.designinglibraries.org.uk/" TargetMode="External"/><Relationship Id="rId4" Type="http://schemas.openxmlformats.org/officeDocument/2006/relationships/hyperlink" Target="http://designthinkingforlibraries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006028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>
                <a:solidFill>
                  <a:prstClr val="black"/>
                </a:solidFill>
                <a:latin typeface="Century" panose="02040604050505020304" pitchFamily="18" charset="0"/>
              </a:rPr>
              <a:t>Creating Innovative Library Spaces </a:t>
            </a:r>
            <a:endParaRPr lang="zh-TW" altLang="en-US" sz="3200" b="1" dirty="0">
              <a:solidFill>
                <a:prstClr val="black"/>
              </a:solidFill>
              <a:latin typeface="Century" pitchFamily="18" charset="0"/>
              <a:cs typeface="Narkisim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614136"/>
            <a:ext cx="12192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TW" sz="2400" dirty="0" smtClean="0">
                <a:solidFill>
                  <a:prstClr val="black"/>
                </a:solidFill>
                <a:latin typeface="Century" pitchFamily="18" charset="0"/>
                <a:cs typeface="Narkisim" pitchFamily="34" charset="-79"/>
              </a:rPr>
              <a:t>Louise Jones</a:t>
            </a:r>
          </a:p>
          <a:p>
            <a:pPr defTabSz="914400"/>
            <a:endParaRPr lang="zh-TW" altLang="en-US" dirty="0">
              <a:solidFill>
                <a:prstClr val="black"/>
              </a:solidFill>
              <a:latin typeface="Century" pitchFamily="18" charset="0"/>
              <a:cs typeface="Narkisim" pitchFamily="34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62003"/>
            <a:ext cx="1219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200" b="1" dirty="0" smtClean="0">
                <a:solidFill>
                  <a:prstClr val="black"/>
                </a:solidFill>
                <a:latin typeface="Century" panose="02040604050505020304" pitchFamily="18" charset="0"/>
              </a:rPr>
              <a:t>Session 3</a:t>
            </a:r>
            <a:endParaRPr lang="zh-TW" altLang="en-US" sz="2200" b="1" dirty="0">
              <a:solidFill>
                <a:prstClr val="black"/>
              </a:solidFill>
              <a:latin typeface="Century" pitchFamily="18" charset="0"/>
              <a:cs typeface="Narkisim" pitchFamily="34" charset="-79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868" y="4340180"/>
            <a:ext cx="9470264" cy="176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CUHK LIBRARY – CASE </a:t>
            </a:r>
            <a:r>
              <a:rPr lang="en-US" dirty="0" err="1"/>
              <a:t>StUDY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24128" y="1836820"/>
            <a:ext cx="8954061" cy="4876801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2013 </a:t>
            </a:r>
            <a:r>
              <a:rPr lang="en-US" b="1" dirty="0"/>
              <a:t>University Library Extension and Redesign</a:t>
            </a:r>
          </a:p>
          <a:p>
            <a:pPr lvl="1"/>
            <a:r>
              <a:rPr lang="en-US" dirty="0"/>
              <a:t>Learning Garden</a:t>
            </a:r>
          </a:p>
          <a:p>
            <a:pPr lvl="1"/>
            <a:r>
              <a:rPr lang="en-US" dirty="0"/>
              <a:t>Research Commons</a:t>
            </a:r>
          </a:p>
          <a:p>
            <a:pPr lvl="1"/>
            <a:endParaRPr lang="en-US" dirty="0"/>
          </a:p>
          <a:p>
            <a:pPr marL="128016" lvl="1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2015</a:t>
            </a:r>
            <a:r>
              <a:rPr lang="en-US" sz="2200" dirty="0"/>
              <a:t> </a:t>
            </a:r>
            <a:r>
              <a:rPr lang="en-US" sz="2200" b="1" dirty="0"/>
              <a:t>New Asia </a:t>
            </a:r>
            <a:r>
              <a:rPr lang="en-US" sz="2200" b="1" dirty="0" err="1"/>
              <a:t>Chi’en</a:t>
            </a:r>
            <a:r>
              <a:rPr lang="en-US" sz="2200" b="1" dirty="0"/>
              <a:t> Mu Library</a:t>
            </a:r>
          </a:p>
          <a:p>
            <a:pPr lvl="1"/>
            <a:r>
              <a:rPr lang="en-US" dirty="0"/>
              <a:t>Boutique Humanities Library Redesign</a:t>
            </a:r>
          </a:p>
          <a:p>
            <a:pPr marL="128016" lvl="1" indent="0">
              <a:buNone/>
            </a:pPr>
            <a:endParaRPr lang="en-US" dirty="0"/>
          </a:p>
          <a:p>
            <a:pPr marL="128016" lvl="1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2016</a:t>
            </a:r>
            <a:r>
              <a:rPr lang="en-US" sz="2000" dirty="0"/>
              <a:t> </a:t>
            </a:r>
            <a:r>
              <a:rPr lang="en-US" sz="2200" b="1" dirty="0"/>
              <a:t>University Library</a:t>
            </a:r>
          </a:p>
          <a:p>
            <a:pPr lvl="1"/>
            <a:r>
              <a:rPr lang="en-US" dirty="0"/>
              <a:t>Digital Scholarship Lab</a:t>
            </a:r>
          </a:p>
          <a:p>
            <a:pPr lvl="1"/>
            <a:r>
              <a:rPr lang="en-US" dirty="0"/>
              <a:t>Redesign Lobby for self-service</a:t>
            </a:r>
          </a:p>
          <a:p>
            <a:pPr lvl="1"/>
            <a:r>
              <a:rPr lang="en-US" dirty="0"/>
              <a:t>Maker Bubble</a:t>
            </a:r>
          </a:p>
          <a:p>
            <a:pPr marL="128016" lvl="1" indent="0">
              <a:buNone/>
            </a:pPr>
            <a:endParaRPr lang="en-US" sz="2000" dirty="0"/>
          </a:p>
          <a:p>
            <a:pPr marL="128016" lvl="1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2017</a:t>
            </a:r>
            <a:r>
              <a:rPr lang="en-US" sz="2000" dirty="0"/>
              <a:t> </a:t>
            </a:r>
            <a:r>
              <a:rPr lang="en-US" sz="2200" b="1" dirty="0"/>
              <a:t>Chung Chi Elizabeth </a:t>
            </a:r>
            <a:r>
              <a:rPr lang="en-US" sz="2200" b="1" dirty="0" err="1"/>
              <a:t>Luce</a:t>
            </a:r>
            <a:r>
              <a:rPr lang="en-US" sz="2200" b="1" dirty="0"/>
              <a:t> Moore Library</a:t>
            </a:r>
          </a:p>
          <a:p>
            <a:pPr lvl="1"/>
            <a:r>
              <a:rPr lang="en-US" dirty="0"/>
              <a:t>Ground Floor redesign for additional study space</a:t>
            </a:r>
          </a:p>
          <a:p>
            <a:pPr lvl="1"/>
            <a:endParaRPr lang="en-US" dirty="0"/>
          </a:p>
          <a:p>
            <a:pPr marL="128016" lvl="1" indent="0">
              <a:buNone/>
            </a:pPr>
            <a:r>
              <a:rPr lang="en-US" sz="2200" dirty="0">
                <a:solidFill>
                  <a:srgbClr val="C00000"/>
                </a:solidFill>
              </a:rPr>
              <a:t>2018</a:t>
            </a:r>
            <a:r>
              <a:rPr lang="en-US" sz="2200" dirty="0"/>
              <a:t> </a:t>
            </a:r>
            <a:r>
              <a:rPr lang="en-US" sz="2200" b="1" dirty="0"/>
              <a:t>United College Library</a:t>
            </a:r>
          </a:p>
          <a:p>
            <a:pPr marL="128016" lvl="1" indent="0">
              <a:buNone/>
            </a:pPr>
            <a:r>
              <a:rPr lang="en-US" dirty="0"/>
              <a:t> Conversion of a multimedia library to a humanities library</a:t>
            </a:r>
          </a:p>
        </p:txBody>
      </p:sp>
    </p:spTree>
    <p:extLst>
      <p:ext uri="{BB962C8B-B14F-4D97-AF65-F5344CB8AC3E}">
        <p14:creationId xmlns:p14="http://schemas.microsoft.com/office/powerpoint/2010/main" val="160366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039" y="445367"/>
            <a:ext cx="8801244" cy="5858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6431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228600"/>
            <a:ext cx="8229600" cy="685800"/>
          </a:xfrm>
        </p:spPr>
        <p:txBody>
          <a:bodyPr/>
          <a:lstStyle/>
          <a:p>
            <a:pPr>
              <a:defRPr/>
            </a:pPr>
            <a:r>
              <a:rPr lang="en-US" sz="4400" dirty="0"/>
              <a:t>CUHK Drivers for change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33600" y="1219200"/>
            <a:ext cx="8229600" cy="548640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Library space constraints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‘3+3+4’ and an increase in student numbers 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new, broader curriculum particularly in the first year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Changing pedagogy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Independent learning</a:t>
            </a:r>
          </a:p>
          <a:p>
            <a:pPr marL="801688" lvl="1" indent="-401638">
              <a:lnSpc>
                <a:spcPct val="80000"/>
              </a:lnSpc>
              <a:defRPr/>
            </a:pPr>
            <a:r>
              <a:rPr lang="en-US" alt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Social/Collaborative learning </a:t>
            </a:r>
          </a:p>
          <a:p>
            <a:pPr marL="801688" lvl="1" indent="-401638">
              <a:lnSpc>
                <a:spcPct val="80000"/>
              </a:lnSpc>
              <a:defRPr/>
            </a:pPr>
            <a:r>
              <a:rPr lang="en-US" alt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Learning in a digital world</a:t>
            </a:r>
          </a:p>
          <a:p>
            <a:pPr marL="801688" lvl="1" indent="-401638">
              <a:lnSpc>
                <a:spcPct val="80000"/>
              </a:lnSpc>
              <a:defRPr/>
            </a:pPr>
            <a:r>
              <a:rPr lang="en-US" alt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Supporting innovation and entrepreneurship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Changing research </a:t>
            </a:r>
          </a:p>
          <a:p>
            <a:pPr marL="801688" lvl="1" indent="-401638">
              <a:lnSpc>
                <a:spcPct val="80000"/>
              </a:lnSpc>
              <a:defRPr/>
            </a:pPr>
            <a:r>
              <a:rPr lang="en-US" alt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Cutting edge research</a:t>
            </a:r>
          </a:p>
          <a:p>
            <a:pPr marL="801688" lvl="1" indent="-401638">
              <a:lnSpc>
                <a:spcPct val="80000"/>
              </a:lnSpc>
              <a:defRPr/>
            </a:pPr>
            <a:r>
              <a:rPr lang="en-US" altLang="en-US" sz="19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Interdisciplinarity</a:t>
            </a:r>
            <a:endParaRPr lang="en-US" altLang="en-US" sz="19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1688" lvl="1" indent="-401638">
              <a:lnSpc>
                <a:spcPct val="80000"/>
              </a:lnSpc>
              <a:defRPr/>
            </a:pPr>
            <a:r>
              <a:rPr lang="en-US" altLang="en-US" sz="1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Increase in research doctoral students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Referencing new library design in the US and Europe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focused on users, not the physical collection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Alignment of library space with the University’s goals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388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C959E2-DE16-424D-92B9-B2891E3A7DA7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2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05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600200"/>
          </a:xfrm>
        </p:spPr>
        <p:txBody>
          <a:bodyPr/>
          <a:lstStyle/>
          <a:p>
            <a:pPr algn="l"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Theoretical framework</a:t>
            </a:r>
            <a:r>
              <a:rPr lang="en-US" altLang="zh-CN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4800" dirty="0"/>
              <a:t/>
            </a:r>
            <a:br>
              <a:rPr lang="en-US" sz="4800" dirty="0"/>
            </a:br>
            <a:endParaRPr lang="en-US" dirty="0"/>
          </a:p>
        </p:txBody>
      </p:sp>
      <p:pic>
        <p:nvPicPr>
          <p:cNvPr id="1536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9114" y="1828800"/>
            <a:ext cx="8497887" cy="4014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  <a:p>
            <a:pPr>
              <a:defRPr/>
            </a:pPr>
            <a:r>
              <a:rPr lang="en-US" altLang="zh-CN" dirty="0"/>
              <a:t>Douglas Beagle, 2014</a:t>
            </a:r>
            <a:endParaRPr lang="zh-CN" altLang="en-US" dirty="0"/>
          </a:p>
          <a:p>
            <a:pPr>
              <a:defRPr/>
            </a:pPr>
            <a:endParaRPr lang="zh-CN" altLang="en-US" dirty="0"/>
          </a:p>
        </p:txBody>
      </p:sp>
      <p:sp>
        <p:nvSpPr>
          <p:cNvPr id="1536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5BC0E0DE-AE10-4E88-9D3C-A97087B11808}" type="slidenum">
              <a:rPr lang="en-GB" altLang="en-US" sz="1200">
                <a:solidFill>
                  <a:srgbClr val="595959"/>
                </a:solidFill>
                <a:latin typeface="Century Gothic" panose="020B0502020202020204" pitchFamily="34" charset="0"/>
              </a:rPr>
              <a:pPr/>
              <a:t>13</a:t>
            </a:fld>
            <a:endParaRPr lang="en-GB" altLang="en-US" sz="1200">
              <a:solidFill>
                <a:srgbClr val="595959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4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ouise_lib\Downloads\_805380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77653" y="549442"/>
            <a:ext cx="8356600" cy="5838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21" y="2306553"/>
            <a:ext cx="3285777" cy="2121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0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838200"/>
          </a:xfrm>
        </p:spPr>
        <p:txBody>
          <a:bodyPr/>
          <a:lstStyle/>
          <a:p>
            <a:pPr algn="l">
              <a:defRPr/>
            </a:pPr>
            <a:r>
              <a:rPr lang="en-US" sz="4400" dirty="0"/>
              <a:t>Learning Commons Definition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2209800" y="1676400"/>
            <a:ext cx="8001000" cy="48006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“The Learning Commons has evolved from a combination library and computer lab into </a:t>
            </a: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full-service learning, research and project space.”</a:t>
            </a:r>
            <a:endParaRPr lang="en-US" altLang="zh-CN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(EDUCAUSE, 2011)</a:t>
            </a:r>
          </a:p>
          <a:p>
            <a:pPr marL="0" indent="0">
              <a:buNone/>
              <a:defRPr/>
            </a:pP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en-US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</a:t>
            </a: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 ‘Computer lab with coffee shop’</a:t>
            </a:r>
          </a:p>
          <a:p>
            <a:pPr marL="0" indent="0">
              <a:buNone/>
              <a:defRPr/>
            </a:pPr>
            <a:endParaRPr lang="en-US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F31C23-8BBF-4190-9763-E2BA34B161CC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pic>
        <p:nvPicPr>
          <p:cNvPr id="17413" name="Picture 11" descr="D:\Print_Stuff\logo\RGB_logomark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1" y="5410201"/>
            <a:ext cx="75406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97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62358" y="407014"/>
            <a:ext cx="9257288" cy="617152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095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0383" y="475123"/>
            <a:ext cx="9021383" cy="6014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492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609600"/>
            <a:ext cx="5715000" cy="12954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400" dirty="0"/>
              <a:t>Learner </a:t>
            </a:r>
            <a:r>
              <a:rPr lang="en-US" sz="4400" dirty="0" err="1"/>
              <a:t>behaviour</a:t>
            </a:r>
            <a:r>
              <a:rPr lang="en-US" sz="4400" dirty="0"/>
              <a:t> </a:t>
            </a:r>
            <a:br>
              <a:rPr lang="en-US" sz="4400" dirty="0"/>
            </a:br>
            <a:endParaRPr lang="en-US" sz="4000" dirty="0"/>
          </a:p>
        </p:txBody>
      </p:sp>
      <p:pic>
        <p:nvPicPr>
          <p:cNvPr id="542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37862" y="2833907"/>
            <a:ext cx="5257143" cy="35047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E6CAE9B-FDAF-4C68-9EDD-07F243E6BFDD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821" y="2371778"/>
            <a:ext cx="3162300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1" y="1589088"/>
            <a:ext cx="36671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4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124" y="4618726"/>
            <a:ext cx="2740025" cy="198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5" name="Picture 10" descr="W:\common\Photo\UL Extension &amp; Learning Commons\LG whiteboard wall\IMG-20140619-WA0026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5267" y="342662"/>
            <a:ext cx="2846387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36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</p:spPr>
        <p:txBody>
          <a:bodyPr/>
          <a:lstStyle/>
          <a:p>
            <a:pPr algn="l">
              <a:defRPr/>
            </a:pPr>
            <a:r>
              <a:rPr lang="en-GB" sz="4800" dirty="0"/>
              <a:t>3D Printing to Maker Space</a:t>
            </a:r>
            <a:br>
              <a:rPr lang="en-GB" sz="4800" dirty="0"/>
            </a:br>
            <a:endParaRPr lang="en-GB" sz="4800" dirty="0"/>
          </a:p>
        </p:txBody>
      </p:sp>
      <p:pic>
        <p:nvPicPr>
          <p:cNvPr id="2662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48001" y="1287463"/>
            <a:ext cx="5859463" cy="501650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 dirty="0"/>
          </a:p>
        </p:txBody>
      </p:sp>
      <p:sp>
        <p:nvSpPr>
          <p:cNvPr id="2662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0FFDB6-5224-4BA8-99FD-EE2BD0A419C3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12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70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Evolving LIBRARY SPACES FOR INNOVATION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Louise Jones</a:t>
            </a:r>
          </a:p>
          <a:p>
            <a:r>
              <a:rPr lang="en-US" sz="1600" dirty="0"/>
              <a:t>@</a:t>
            </a:r>
            <a:r>
              <a:rPr lang="en-US" sz="1600" dirty="0" err="1"/>
              <a:t>Cuhklibrarian</a:t>
            </a:r>
            <a:endParaRPr lang="en-US" sz="1600" dirty="0"/>
          </a:p>
          <a:p>
            <a:r>
              <a:rPr lang="en-US" sz="1600" dirty="0"/>
              <a:t>louisejones@lib.cuhk.edu.hk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4675" y="4960137"/>
            <a:ext cx="14573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58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pr.cuhk.edu.hk/resources/press/photo/58ec88003587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3350" y="1789113"/>
            <a:ext cx="570865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231012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3C6392"/>
                </a:solidFill>
                <a:latin typeface="Arial" panose="020B0604020202020204" pitchFamily="34" charset="0"/>
              </a:rPr>
              <a:t>CUHK Launches Hong Kong’s First University-wide Minor </a:t>
            </a:r>
            <a:r>
              <a:rPr lang="en-US" dirty="0" err="1">
                <a:solidFill>
                  <a:srgbClr val="3C6392"/>
                </a:solidFill>
                <a:latin typeface="Arial" panose="020B0604020202020204" pitchFamily="34" charset="0"/>
              </a:rPr>
              <a:t>Programme</a:t>
            </a:r>
            <a:r>
              <a:rPr lang="en-US" dirty="0">
                <a:solidFill>
                  <a:srgbClr val="3C6392"/>
                </a:solidFill>
                <a:latin typeface="Arial" panose="020B0604020202020204" pitchFamily="34" charset="0"/>
              </a:rPr>
              <a:t> in Entrepreneurship and Innovation</a:t>
            </a:r>
            <a:br>
              <a:rPr lang="en-US" dirty="0">
                <a:solidFill>
                  <a:srgbClr val="3C6392"/>
                </a:solidFill>
                <a:latin typeface="Arial" panose="020B0604020202020204" pitchFamily="34" charset="0"/>
              </a:rPr>
            </a:br>
            <a:r>
              <a:rPr lang="en-US" dirty="0">
                <a:solidFill>
                  <a:srgbClr val="3C6392"/>
                </a:solidFill>
                <a:latin typeface="Arial" panose="020B0604020202020204" pitchFamily="34" charset="0"/>
              </a:rPr>
              <a:t>Offering Interdisciplinary Learning Experience to All Undergraduate Students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The Chinese University of Hong Kong (CUHK) is introducing a pioneering, university-wide Minor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Programme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in Entrepreneurship and Innovation (EPIN) in the 2017-18 academic year.  The first of its kind in Hong Kong, EPIN is open to all undergraduate students from different faculties and departments.  It will act as a platform to nurture creativity, acquire key entrepreneurial attributes and manage innovation processes theoretically and practically, so as to grasp the opportunities brought by various types of technological and social innovations. 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488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651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76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43200" y="3348039"/>
            <a:ext cx="6934200" cy="3049587"/>
          </a:xfrm>
          <a:noFill/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2765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19A6052-28E6-488E-A6A7-71DE505C9505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304800"/>
            <a:ext cx="688975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014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W:\common\Photo\UL Extension &amp; Learning Commons\20131203 ULS\Canon 5D\IMG_8855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90888" y="2586475"/>
            <a:ext cx="4875452" cy="3250301"/>
          </a:xfrm>
          <a:prstGeom prst="rect">
            <a:avLst/>
          </a:prstGeom>
          <a:noFill/>
        </p:spPr>
      </p:pic>
      <p:pic>
        <p:nvPicPr>
          <p:cNvPr id="6" name="Picture 2" descr="W:\common\Library Photo 2006\_J08004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2443" y="2581296"/>
            <a:ext cx="4816565" cy="3224297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 Service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46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81000"/>
            <a:ext cx="8229600" cy="14478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EVALUATION - Learner </a:t>
            </a:r>
            <a:r>
              <a:rPr lang="en-US" sz="4000" dirty="0" err="1"/>
              <a:t>Behaviour</a:t>
            </a:r>
            <a:r>
              <a:rPr lang="en-US" sz="4000" dirty="0"/>
              <a:t> Study</a:t>
            </a:r>
            <a:br>
              <a:rPr lang="en-US" sz="4000" dirty="0"/>
            </a:br>
            <a:endParaRPr lang="en-US" sz="3800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1944688" y="1371601"/>
            <a:ext cx="8534400" cy="4983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Conducted a two-week study in the Learning Garden in Oct 2013</a:t>
            </a:r>
          </a:p>
          <a:p>
            <a:pPr marL="742950" lvl="2" indent="-342900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total of 6,832 occupants and their activities were recorded 395 groups of user were interviewed </a:t>
            </a:r>
          </a:p>
          <a:p>
            <a:pPr marL="742950" lvl="2" indent="-342900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81% of users were undergraduates </a:t>
            </a:r>
          </a:p>
          <a:p>
            <a:pPr marL="742950" lvl="2" indent="-342900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Faculties were represented </a:t>
            </a:r>
          </a:p>
          <a:p>
            <a:pPr marL="742950" lvl="2" indent="-342900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occupants per visit was  207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occupants per visit was 307</a:t>
            </a:r>
          </a:p>
          <a:p>
            <a:pPr eaLnBrk="1" hangingPunct="1">
              <a:defRPr/>
            </a:pPr>
            <a:r>
              <a:rPr lang="en-US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 of users brought their own computers/electronic devices</a:t>
            </a:r>
          </a:p>
        </p:txBody>
      </p:sp>
      <p:sp>
        <p:nvSpPr>
          <p:cNvPr id="2048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88AFC8-2729-45BB-8D22-FC5FE10D5552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12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85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981200" y="990600"/>
            <a:ext cx="8229600" cy="1295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800">
                <a:effectLst>
                  <a:outerShdw blurRad="38100" dist="38100" dir="2700000" algn="tl">
                    <a:srgbClr val="C0C0C0"/>
                  </a:outerShdw>
                </a:effectLst>
              </a:rPr>
              <a:t>Individual &amp; Group activities in the Learning Garden</a:t>
            </a:r>
            <a: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alt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zh-TW" altLang="en-US" sz="22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1D61CA-265F-4BA8-BFA3-FBE6DE951020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981200" y="1752600"/>
          <a:ext cx="71628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>
            <a:graphicFrameLocks/>
          </p:cNvGraphicFramePr>
          <p:nvPr/>
        </p:nvGraphicFramePr>
        <p:xfrm>
          <a:off x="2057401" y="1600201"/>
          <a:ext cx="8022317" cy="4713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46644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 bwMode="auto">
          <a:xfrm>
            <a:off x="1828800" y="914400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4400"/>
              <a:t>Types of activities for groups </a:t>
            </a:r>
            <a:br>
              <a:rPr lang="en-US" altLang="en-US" sz="4400"/>
            </a:br>
            <a:endParaRPr lang="en-GB" altLang="en-US" sz="4400"/>
          </a:p>
        </p:txBody>
      </p:sp>
      <p:sp>
        <p:nvSpPr>
          <p:cNvPr id="2150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BEE87-CBCD-4331-AA7E-E46364494D11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290452"/>
              </p:ext>
            </p:extLst>
          </p:nvPr>
        </p:nvGraphicFramePr>
        <p:xfrm>
          <a:off x="1480843" y="1586039"/>
          <a:ext cx="8715122" cy="4968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26618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304800"/>
            <a:ext cx="8694738" cy="762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has the impact been on student learning? 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DBD484-39FD-4090-9AC2-D653A4540645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2356" y="3124200"/>
            <a:ext cx="4775200" cy="35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289" y="1412495"/>
            <a:ext cx="4348759" cy="326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05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WhY</a:t>
            </a:r>
            <a:r>
              <a:rPr lang="en-US" dirty="0"/>
              <a:t> a </a:t>
            </a:r>
            <a:r>
              <a:rPr lang="en-US" dirty="0" err="1"/>
              <a:t>DigItal</a:t>
            </a:r>
            <a:r>
              <a:rPr lang="en-US" dirty="0"/>
              <a:t> SCHOLARSHIP LAB?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i="1" dirty="0"/>
              <a:t>“Stop asking if the library has a role, or what it is, and start getting involved in digital projects that are already happening. Advocate for new expanded roles and responsibilities to be able to do this. Become producers / creators in collaboration with scholars rather than servants to them.”</a:t>
            </a: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20" y="1737360"/>
            <a:ext cx="5418373" cy="4572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951058" y="3479575"/>
            <a:ext cx="1084333" cy="55025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04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SCHOLARSHIP LAB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pPr marL="0" lvl="1" indent="0">
              <a:lnSpc>
                <a:spcPct val="120000"/>
              </a:lnSpc>
              <a:spcBef>
                <a:spcPts val="1000"/>
              </a:spcBef>
              <a:buNone/>
            </a:pPr>
            <a:r>
              <a:rPr lang="en-US" sz="7200" dirty="0"/>
              <a:t>Visualization wall with12 x 55” LED TVs combined to make a 5m wide x 2m high video wall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Extremely high resolution - 24,883,200 pixel, best for visualization of large images, exploring big data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1to12 input sources with different layout choices to allow comparison from different sources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7200" dirty="0"/>
              <a:t>Support for various input formats allows users to bring their own mobile devices for connection</a:t>
            </a:r>
          </a:p>
          <a:p>
            <a:pPr marL="0" indent="0">
              <a:buNone/>
            </a:pPr>
            <a:r>
              <a:rPr lang="en-US" sz="7200" dirty="0"/>
              <a:t>80” touch screen LED TV that can be linked to the visualization wall </a:t>
            </a:r>
          </a:p>
          <a:p>
            <a:pPr marL="0" indent="0">
              <a:buNone/>
            </a:pPr>
            <a:r>
              <a:rPr lang="en-US" sz="7200" dirty="0"/>
              <a:t>Power and AV outlets are available on table top for displaying users’ screen to the display wall</a:t>
            </a:r>
          </a:p>
          <a:p>
            <a:pPr marL="0" indent="0">
              <a:buNone/>
            </a:pPr>
            <a:endParaRPr lang="en-US" sz="6000" dirty="0"/>
          </a:p>
          <a:p>
            <a:endParaRPr lang="en-US" sz="5600" dirty="0"/>
          </a:p>
          <a:p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8000" dirty="0"/>
              <a:t>Floor Area: ~ 180m</a:t>
            </a:r>
            <a:r>
              <a:rPr lang="en-US" sz="8000" baseline="30000" dirty="0"/>
              <a:t>2</a:t>
            </a:r>
            <a:r>
              <a:rPr lang="en-US" sz="8000" dirty="0"/>
              <a:t> </a:t>
            </a:r>
          </a:p>
          <a:p>
            <a:pPr marL="0" indent="0">
              <a:buNone/>
            </a:pPr>
            <a:r>
              <a:rPr lang="en-US" sz="8000" dirty="0"/>
              <a:t>Seating Capacity: ~ 75</a:t>
            </a:r>
          </a:p>
          <a:p>
            <a:pPr marL="0" indent="0">
              <a:buNone/>
            </a:pPr>
            <a:r>
              <a:rPr lang="en-US" sz="8000" dirty="0"/>
              <a:t>space for collaborative research. Movable tables and chairs for flexibility</a:t>
            </a:r>
          </a:p>
          <a:p>
            <a:pPr marL="0" indent="0">
              <a:buNone/>
            </a:pPr>
            <a:r>
              <a:rPr lang="en-US" sz="7200" dirty="0"/>
              <a:t>Specialist</a:t>
            </a:r>
            <a:r>
              <a:rPr lang="en-US" sz="8000" dirty="0"/>
              <a:t> digital scholarship software &amp; tools for GIS, text mining etc.</a:t>
            </a:r>
          </a:p>
          <a:p>
            <a:pPr marL="0" indent="0">
              <a:buNone/>
            </a:pPr>
            <a:r>
              <a:rPr lang="en-US" sz="8000" dirty="0"/>
              <a:t>Tablets and notebooks available for lending upon request</a:t>
            </a:r>
          </a:p>
          <a:p>
            <a:pPr marL="0" indent="0">
              <a:buNone/>
            </a:pPr>
            <a:r>
              <a:rPr lang="en-US" sz="8000" dirty="0"/>
              <a:t>Visualization Room can be used separately / simultaneously with Seminar Room by using partition between the two rooms </a:t>
            </a:r>
          </a:p>
          <a:p>
            <a:pPr marL="0" indent="0">
              <a:buNone/>
            </a:pPr>
            <a:r>
              <a:rPr lang="en-US" sz="8000" dirty="0"/>
              <a:t>Writable partitions have white board for idea generation</a:t>
            </a:r>
          </a:p>
          <a:p>
            <a:endParaRPr lang="en-US" sz="8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288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036" y="249936"/>
            <a:ext cx="6576933" cy="323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097" y="3843718"/>
            <a:ext cx="3860676" cy="2591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1743" y="912590"/>
            <a:ext cx="3978646" cy="24680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714" y="3783633"/>
            <a:ext cx="4067730" cy="27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95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73243" y="397926"/>
            <a:ext cx="7480097" cy="120032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>
                <a:solidFill>
                  <a:srgbClr val="333333"/>
                </a:solidFill>
                <a:latin typeface="Georgia" panose="02040502050405020303" pitchFamily="18" charset="0"/>
              </a:rPr>
              <a:t>Figure 1: </a:t>
            </a:r>
            <a:r>
              <a:rPr lang="en-US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What percentage of your library’s materials budget is spent on the following items? </a:t>
            </a:r>
            <a:r>
              <a:rPr lang="en-US" altLang="en-US" i="1" dirty="0">
                <a:solidFill>
                  <a:srgbClr val="333333"/>
                </a:solidFill>
                <a:latin typeface="Georgia" panose="02040502050405020303" pitchFamily="18" charset="0"/>
              </a:rPr>
              <a:t>Average estimated percentage of budget spent on each type of item. </a:t>
            </a:r>
            <a:r>
              <a:rPr lang="en-US" altLang="en-US" dirty="0" err="1">
                <a:solidFill>
                  <a:srgbClr val="333333"/>
                </a:solidFill>
                <a:latin typeface="Georgia" panose="02040502050405020303" pitchFamily="18" charset="0"/>
              </a:rPr>
              <a:t>Ithaka</a:t>
            </a:r>
            <a:r>
              <a:rPr lang="en-US" altLang="en-US" dirty="0">
                <a:solidFill>
                  <a:srgbClr val="333333"/>
                </a:solidFill>
                <a:latin typeface="Georgia" panose="02040502050405020303" pitchFamily="18" charset="0"/>
              </a:rPr>
              <a:t> Survey 2016</a:t>
            </a:r>
            <a:endParaRPr lang="en-US" altLang="en-US" sz="105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www.sr.ithaka.org/wp-content/uploads/2017/04/word-image-1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1853" y="1695332"/>
            <a:ext cx="6168190" cy="445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0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12" y="315332"/>
            <a:ext cx="4612459" cy="3056909"/>
          </a:xfrm>
          <a:prstGeom prst="rect">
            <a:avLst/>
          </a:prstGeom>
        </p:spPr>
      </p:pic>
      <p:pic>
        <p:nvPicPr>
          <p:cNvPr id="3" name="MOV_5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193" y="340119"/>
            <a:ext cx="5083128" cy="30073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193" y="3538416"/>
            <a:ext cx="5083128" cy="310514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12" y="3704433"/>
            <a:ext cx="4612459" cy="277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0679"/>
            <a:ext cx="6002801" cy="3795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339" y="1640680"/>
            <a:ext cx="6110661" cy="37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062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19202" y="1828800"/>
            <a:ext cx="6172198" cy="4343400"/>
          </a:xfrm>
        </p:spPr>
        <p:txBody>
          <a:bodyPr>
            <a:normAutofit/>
          </a:bodyPr>
          <a:lstStyle/>
          <a:p>
            <a:r>
              <a:rPr lang="en-US" dirty="0"/>
              <a:t>A total of 46 events and activities were held for about 1400 participants at the lab: research seminars, conferences, classes, tutorials, and other research-related activities</a:t>
            </a:r>
          </a:p>
          <a:p>
            <a:r>
              <a:rPr lang="en-US" dirty="0"/>
              <a:t>A total of 26 tours were provided to about 300 visitors including Faculty</a:t>
            </a:r>
          </a:p>
          <a:p>
            <a:r>
              <a:rPr lang="en-US" dirty="0"/>
              <a:t>A total of 29  library workshops were organized</a:t>
            </a:r>
          </a:p>
          <a:p>
            <a:r>
              <a:rPr lang="en-US" dirty="0"/>
              <a:t>Partnered with Faculty for some digital scholarship projects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2" y="274638"/>
            <a:ext cx="6172198" cy="123254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some Success in the past 12 months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1" y="533401"/>
            <a:ext cx="4598609" cy="607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23900" y="3149179"/>
            <a:ext cx="3886200" cy="3104147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Organized by the Library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Academics from CUHK and other institutions are invited to share their digital scholarship research and explore the roles of the Library</a:t>
            </a:r>
            <a:endParaRPr lang="en-GB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398533"/>
            <a:ext cx="4114799" cy="2590800"/>
          </a:xfrm>
        </p:spPr>
        <p:txBody>
          <a:bodyPr/>
          <a:lstStyle/>
          <a:p>
            <a:r>
              <a:rPr lang="en-US" b="1" dirty="0"/>
              <a:t>Digital Scholarship Symposium (March 31, 2017)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801" y="125293"/>
            <a:ext cx="4341813" cy="6144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4800144"/>
            <a:ext cx="2738438" cy="205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5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993" y="2888856"/>
            <a:ext cx="5713171" cy="277940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Work to be DONE…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4751" y="1844982"/>
            <a:ext cx="6025742" cy="467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3745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CUHK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Legacy print collections – where do they go?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Stakeholder buy-in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Co-design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How to link learning garden/ DSL/maker bubble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Evolving Library staff roles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Evaluation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4000" dirty="0"/>
              <a:t>Sustainable design</a:t>
            </a:r>
          </a:p>
        </p:txBody>
      </p:sp>
    </p:spTree>
    <p:extLst>
      <p:ext uri="{BB962C8B-B14F-4D97-AF65-F5344CB8AC3E}">
        <p14:creationId xmlns:p14="http://schemas.microsoft.com/office/powerpoint/2010/main" val="1249329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229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r>
              <a:rPr lang="en-US" alt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Future Challenges</a:t>
            </a:r>
            <a:endParaRPr lang="en-US" altLang="en-US" sz="3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981200" y="1066800"/>
            <a:ext cx="8305800" cy="5410200"/>
          </a:xfrm>
        </p:spPr>
        <p:txBody>
          <a:bodyPr/>
          <a:lstStyle/>
          <a:p>
            <a:pPr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Virtual sphere</a:t>
            </a:r>
          </a:p>
          <a:p>
            <a:pPr marL="400050" lvl="1" indent="0"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‘Commons as physical spaces will be obliged to integrate even more of the virtual world into the face-to-face environment’ </a:t>
            </a:r>
          </a:p>
          <a:p>
            <a:pPr marL="400050" lvl="1" indent="0">
              <a:buNone/>
              <a:defRPr/>
            </a:pPr>
            <a:r>
              <a:rPr lang="en-US" alt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(EDUCAUSE, 2011)</a:t>
            </a:r>
          </a:p>
          <a:p>
            <a:pPr marL="400050" lvl="1" indent="0">
              <a:buNone/>
              <a:defRPr/>
            </a:pP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Service delivery for the virtual sphere </a:t>
            </a: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(Beagle, 2011)</a:t>
            </a:r>
          </a:p>
          <a:p>
            <a:pPr marL="719138" lvl="1" indent="-319088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content identification and retrieval </a:t>
            </a:r>
          </a:p>
          <a:p>
            <a:pPr marL="719138" lvl="1" indent="-319088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Digital content manipulation and interpretation </a:t>
            </a:r>
          </a:p>
          <a:p>
            <a:pPr marL="719138" lvl="1" indent="-319088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Original digital content creation and presentation by students and faculty</a:t>
            </a:r>
          </a:p>
          <a:p>
            <a:pPr marL="719138" lvl="1" indent="-319088">
              <a:defRPr/>
            </a:pPr>
            <a:endParaRPr lang="en-US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19088" indent="-319088">
              <a:buFont typeface="Arial" charset="0"/>
              <a:buChar char="•"/>
              <a:defRPr/>
            </a:pPr>
            <a:r>
              <a:rPr lang="en-US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Cultural sphere</a:t>
            </a:r>
          </a:p>
          <a:p>
            <a:pPr marL="719138" lvl="1" indent="-319088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Appropriate staffing</a:t>
            </a:r>
          </a:p>
          <a:p>
            <a:pPr marL="719138" lvl="1" indent="-319088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Collaborative service delivery </a:t>
            </a:r>
          </a:p>
          <a:p>
            <a:pPr marL="719138" lvl="1" indent="-319088">
              <a:defRPr/>
            </a:pPr>
            <a:r>
              <a:rPr lang="en-US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Faculty engagement</a:t>
            </a:r>
            <a:endParaRPr lang="en-US" altLang="en-US" dirty="0"/>
          </a:p>
          <a:p>
            <a:pPr marL="400050" lvl="1" indent="0">
              <a:defRPr/>
            </a:pPr>
            <a:endParaRPr lang="en-US" altLang="en-US" dirty="0"/>
          </a:p>
          <a:p>
            <a:pPr marL="400050" lvl="1" indent="0">
              <a:defRPr/>
            </a:pPr>
            <a:endParaRPr lang="en-US" altLang="en-US" dirty="0"/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  <a:p>
            <a:pPr>
              <a:defRPr/>
            </a:pPr>
            <a:endParaRPr lang="en-US" altLang="en-US" b="1" dirty="0"/>
          </a:p>
        </p:txBody>
      </p:sp>
      <p:sp>
        <p:nvSpPr>
          <p:cNvPr id="34820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E93BF80-848D-48DB-BE9F-98F4697AD596}" type="slidenum">
              <a:rPr lang="en-GB" altLang="en-US" sz="1200">
                <a:solidFill>
                  <a:srgbClr val="595959"/>
                </a:solidFill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en-US" sz="1200">
              <a:solidFill>
                <a:srgbClr val="595959"/>
              </a:solidFill>
            </a:endParaRPr>
          </a:p>
        </p:txBody>
      </p:sp>
      <p:pic>
        <p:nvPicPr>
          <p:cNvPr id="34821" name="Picture 11" descr="D:\Print_Stuff\logo\RGB_logomark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569" y="5735691"/>
            <a:ext cx="754063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60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838" y="678382"/>
            <a:ext cx="9979329" cy="5617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757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What are the drivers for innovative library design at your institution? Are there common themes?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Given the drivers what should be the priorities for new library space at your institution? Are there common themes?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What challenges are you facing in designing innovative space? Are there common themes?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How might you start to overcome these challenges? Are there common themes?</a:t>
            </a:r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795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7551" y="1978502"/>
            <a:ext cx="9720073" cy="4023360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Beagle, Douglas. </a:t>
            </a:r>
            <a:r>
              <a:rPr lang="en-US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From Learning Commons to Learning Outcomes: Assessing Collaborative Services and Spaces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EDUCAUSE Research Bulletin, September 27, 2011. Available from 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https://library.educause.edu/resources/2011/9/from-learning-commons-to-learning-outcomes-assessing-collaborative-services-and-spaces</a:t>
            </a:r>
            <a:endParaRPr lang="en-US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Beagle, Douglas. </a:t>
            </a:r>
            <a:r>
              <a:rPr lang="en-US" altLang="en-US" sz="2400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Research Commons in 2014 and beyond.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dh+lib</a:t>
            </a: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30 January 2014</a:t>
            </a:r>
          </a:p>
          <a:p>
            <a:pPr marL="0" indent="0">
              <a:buNone/>
            </a:pPr>
            <a:r>
              <a:rPr lang="en-US" dirty="0"/>
              <a:t>Academic Library Building Design: Resources for Planning. ACRL. </a:t>
            </a:r>
            <a:r>
              <a:rPr lang="en-US" dirty="0">
                <a:hlinkClick r:id="rId3"/>
              </a:rPr>
              <a:t>http://acrl.libguides.com/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Design thinking for libraries </a:t>
            </a:r>
            <a:r>
              <a:rPr lang="en-US" dirty="0">
                <a:hlinkClick r:id="rId4"/>
              </a:rPr>
              <a:t>http://designthinkingforlibraries.com/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Designing libraries </a:t>
            </a:r>
            <a:r>
              <a:rPr lang="en-US" dirty="0">
                <a:hlinkClick r:id="rId5"/>
              </a:rPr>
              <a:t>http://www.designinglibraries.org.uk/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Learning Spaces Guide. JISC. </a:t>
            </a:r>
            <a:r>
              <a:rPr lang="en-US" dirty="0">
                <a:hlinkClick r:id="rId6"/>
              </a:rPr>
              <a:t>https://www.jisc.ac.uk/guides/learning-spaces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Burke, J. Makerspaces : a practical guide for librarians. Lanham, </a:t>
            </a:r>
            <a:r>
              <a:rPr lang="en-US" dirty="0" err="1"/>
              <a:t>Rowman</a:t>
            </a:r>
            <a:r>
              <a:rPr lang="en-US" dirty="0"/>
              <a:t> &amp; Littlefield 2014.</a:t>
            </a:r>
          </a:p>
          <a:p>
            <a:pPr marL="0" indent="0">
              <a:buNone/>
            </a:pPr>
            <a:r>
              <a:rPr lang="en-US" dirty="0"/>
              <a:t>Video: Joan Lippincott on digital scholarship centers </a:t>
            </a:r>
            <a:r>
              <a:rPr lang="en-US" dirty="0">
                <a:hlinkClick r:id="rId7"/>
              </a:rPr>
              <a:t>https://www.cni.org/news/video-joan-lippincott-on-digital-scholarship-centers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53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7557" y="-1518987"/>
            <a:ext cx="16483264" cy="103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5368" y="-1596189"/>
            <a:ext cx="16298777" cy="1018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3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422" y="186117"/>
            <a:ext cx="5884871" cy="65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points - ACRL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863" y="1808569"/>
            <a:ext cx="10612219" cy="4818807"/>
          </a:xfrm>
        </p:spPr>
        <p:txBody>
          <a:bodyPr>
            <a:noAutofit/>
          </a:bodyPr>
          <a:lstStyle/>
          <a:p>
            <a:r>
              <a:rPr lang="en-US" sz="1600" dirty="0"/>
              <a:t>Institution and Library vision, mission and/or goals statements</a:t>
            </a:r>
          </a:p>
          <a:p>
            <a:r>
              <a:rPr lang="en-US" sz="1600" dirty="0"/>
              <a:t>Institution and Library strategic plans</a:t>
            </a:r>
          </a:p>
          <a:p>
            <a:r>
              <a:rPr lang="en-US" sz="1600" dirty="0"/>
              <a:t>Campus master plans</a:t>
            </a:r>
          </a:p>
          <a:p>
            <a:r>
              <a:rPr lang="en-US" sz="1600" dirty="0"/>
              <a:t>Campus history, culture and demographics</a:t>
            </a:r>
          </a:p>
          <a:p>
            <a:r>
              <a:rPr lang="en-US" sz="1600" dirty="0"/>
              <a:t>Library needs assessment and environmental scan</a:t>
            </a:r>
          </a:p>
          <a:p>
            <a:r>
              <a:rPr lang="en-US" sz="1600" dirty="0"/>
              <a:t>Documents from other library projects</a:t>
            </a:r>
          </a:p>
          <a:p>
            <a:pPr lvl="1"/>
            <a:r>
              <a:rPr lang="en-US" sz="1600" dirty="0"/>
              <a:t>Concept documents</a:t>
            </a:r>
          </a:p>
          <a:p>
            <a:pPr lvl="1"/>
            <a:r>
              <a:rPr lang="en-US" sz="1600" dirty="0"/>
              <a:t>Building programs</a:t>
            </a:r>
          </a:p>
          <a:p>
            <a:pPr lvl="1"/>
            <a:r>
              <a:rPr lang="en-US" sz="1600" dirty="0"/>
              <a:t>Architectural plans</a:t>
            </a:r>
          </a:p>
          <a:p>
            <a:pPr lvl="1"/>
            <a:r>
              <a:rPr lang="en-US" sz="1600" dirty="0"/>
              <a:t>Construction budget</a:t>
            </a:r>
          </a:p>
          <a:p>
            <a:r>
              <a:rPr lang="en-US" sz="1600" dirty="0"/>
              <a:t>Standards</a:t>
            </a:r>
          </a:p>
          <a:p>
            <a:pPr lvl="1"/>
            <a:r>
              <a:rPr lang="en-US" sz="1600" dirty="0"/>
              <a:t>National, regional, and state standards and guidelines for library facilities</a:t>
            </a:r>
          </a:p>
          <a:p>
            <a:r>
              <a:rPr lang="en-US" sz="1600" dirty="0"/>
              <a:t>Tours of other libraries in construction or recently completed</a:t>
            </a:r>
          </a:p>
          <a:p>
            <a:r>
              <a:rPr lang="en-US" sz="1600" dirty="0"/>
              <a:t>Library building consultants </a:t>
            </a:r>
          </a:p>
        </p:txBody>
      </p:sp>
    </p:spTree>
    <p:extLst>
      <p:ext uri="{BB962C8B-B14F-4D97-AF65-F5344CB8AC3E}">
        <p14:creationId xmlns:p14="http://schemas.microsoft.com/office/powerpoint/2010/main" val="337675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Planning - ACRL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Changing demographic trends (commuters, residential, distance learners, traditional, non-traditional, etc.)</a:t>
            </a:r>
          </a:p>
          <a:p>
            <a:r>
              <a:rPr lang="en-US" dirty="0"/>
              <a:t>Relationship between the library and the advancement of the mission of the institution</a:t>
            </a:r>
          </a:p>
          <a:p>
            <a:r>
              <a:rPr lang="en-US" dirty="0"/>
              <a:t>Relationship between the library and campus</a:t>
            </a:r>
          </a:p>
          <a:p>
            <a:r>
              <a:rPr lang="en-US" dirty="0"/>
              <a:t>Evolving curricula and pedagogical practices</a:t>
            </a:r>
          </a:p>
          <a:p>
            <a:r>
              <a:rPr lang="en-US" dirty="0"/>
              <a:t>Service delivery models</a:t>
            </a:r>
          </a:p>
          <a:p>
            <a:r>
              <a:rPr lang="en-US" dirty="0"/>
              <a:t>Changing role of the library faculty and staff</a:t>
            </a:r>
          </a:p>
          <a:p>
            <a:r>
              <a:rPr lang="en-US" dirty="0"/>
              <a:t>Understanding the user (academic preparedness, learning preferences, etc.)</a:t>
            </a:r>
          </a:p>
          <a:p>
            <a:r>
              <a:rPr lang="en-US" dirty="0"/>
              <a:t>Expansive and disruptive technologies</a:t>
            </a:r>
          </a:p>
          <a:p>
            <a:r>
              <a:rPr lang="en-US" dirty="0"/>
              <a:t>Standards and guidelines</a:t>
            </a:r>
          </a:p>
          <a:p>
            <a:r>
              <a:rPr lang="en-US" dirty="0"/>
              <a:t>Design for users, collections, and employees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38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GOOD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Role of the Architect. From your vision to reality.</a:t>
            </a:r>
          </a:p>
          <a:p>
            <a:r>
              <a:rPr lang="en-US" dirty="0"/>
              <a:t>Role of the Interior Designer. In parallel with the architect?</a:t>
            </a:r>
          </a:p>
          <a:p>
            <a:r>
              <a:rPr lang="en-US" dirty="0"/>
              <a:t>Think about</a:t>
            </a:r>
          </a:p>
          <a:p>
            <a:pPr lvl="1"/>
            <a:r>
              <a:rPr lang="en-US" dirty="0" err="1"/>
              <a:t>Colour</a:t>
            </a:r>
            <a:endParaRPr lang="en-US" dirty="0"/>
          </a:p>
          <a:p>
            <a:pPr lvl="1"/>
            <a:r>
              <a:rPr lang="en-US" dirty="0"/>
              <a:t>Flooring</a:t>
            </a:r>
          </a:p>
          <a:p>
            <a:pPr lvl="1"/>
            <a:r>
              <a:rPr lang="en-US" dirty="0"/>
              <a:t>Furniture</a:t>
            </a:r>
          </a:p>
          <a:p>
            <a:pPr lvl="1"/>
            <a:r>
              <a:rPr lang="en-US" dirty="0"/>
              <a:t>Lighting</a:t>
            </a:r>
          </a:p>
          <a:p>
            <a:pPr lvl="1"/>
            <a:r>
              <a:rPr lang="en-US" dirty="0"/>
              <a:t>Acoustics</a:t>
            </a:r>
          </a:p>
          <a:p>
            <a:pPr lvl="1"/>
            <a:r>
              <a:rPr lang="en-US" dirty="0"/>
              <a:t>Accessorizing </a:t>
            </a:r>
          </a:p>
        </p:txBody>
      </p:sp>
    </p:spTree>
    <p:extLst>
      <p:ext uri="{BB962C8B-B14F-4D97-AF65-F5344CB8AC3E}">
        <p14:creationId xmlns:p14="http://schemas.microsoft.com/office/powerpoint/2010/main" val="18338094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Module">
    <a:maj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Corbel"/>
      <a:ea typeface=""/>
      <a:cs typeface=""/>
      <a:font script="Jpan" typeface="HGｺﾞｼｯｸM"/>
      <a:font script="Hang" typeface="HY엽서L"/>
      <a:font script="Hans" typeface="华文楷体"/>
      <a:font script="Hant" typeface="新細明體"/>
      <a:font script="Arab" typeface="Tahoma"/>
      <a:font script="Hebr" typeface="Miriam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Clarity">
    <a:fillStyleLst>
      <a:solidFill>
        <a:schemeClr val="phClr"/>
      </a:solidFill>
      <a:gradFill rotWithShape="1">
        <a:gsLst>
          <a:gs pos="0">
            <a:schemeClr val="phClr">
              <a:tint val="50000"/>
              <a:shade val="86000"/>
              <a:satMod val="140000"/>
            </a:schemeClr>
          </a:gs>
          <a:gs pos="45000">
            <a:schemeClr val="phClr">
              <a:tint val="48000"/>
              <a:satMod val="150000"/>
            </a:schemeClr>
          </a:gs>
          <a:gs pos="100000">
            <a:schemeClr val="phClr">
              <a:tint val="28000"/>
              <a:satMod val="16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shade val="70000"/>
              <a:satMod val="150000"/>
            </a:schemeClr>
          </a:gs>
          <a:gs pos="34000">
            <a:schemeClr val="phClr">
              <a:shade val="70000"/>
              <a:satMod val="140000"/>
            </a:schemeClr>
          </a:gs>
          <a:gs pos="70000">
            <a:schemeClr val="phClr">
              <a:tint val="100000"/>
              <a:shade val="90000"/>
              <a:satMod val="140000"/>
            </a:schemeClr>
          </a:gs>
          <a:gs pos="100000">
            <a:schemeClr val="phClr">
              <a:tint val="100000"/>
              <a:shade val="100000"/>
              <a:sat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26425" cap="flat" cmpd="sng" algn="ctr">
        <a:solidFill>
          <a:schemeClr val="phClr"/>
        </a:solidFill>
        <a:prstDash val="solid"/>
      </a:ln>
      <a:ln w="444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</a:effectStyle>
      <a:effectStyle>
        <a:effectLst>
          <a:outerShdw blurRad="3810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5100000"/>
          </a:lightRig>
        </a:scene3d>
        <a:sp3d contourW="6350">
          <a:bevelT w="29210" h="12700"/>
          <a:contourClr>
            <a:schemeClr val="phClr">
              <a:shade val="3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</TotalTime>
  <Words>1270</Words>
  <PresentationFormat>Widescreen</PresentationFormat>
  <Paragraphs>229</Paragraphs>
  <Slides>39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Narkisim</vt:lpstr>
      <vt:lpstr>华文仿宋</vt:lpstr>
      <vt:lpstr>微軟正黑體</vt:lpstr>
      <vt:lpstr>新細明體</vt:lpstr>
      <vt:lpstr>Arial</vt:lpstr>
      <vt:lpstr>Calibri</vt:lpstr>
      <vt:lpstr>Century</vt:lpstr>
      <vt:lpstr>Century Gothic</vt:lpstr>
      <vt:lpstr>Georgia</vt:lpstr>
      <vt:lpstr>Times New Roman</vt:lpstr>
      <vt:lpstr>Tw Cen MT</vt:lpstr>
      <vt:lpstr>Tw Cen MT Condensed</vt:lpstr>
      <vt:lpstr>Wingdings</vt:lpstr>
      <vt:lpstr>Wingdings 3</vt:lpstr>
      <vt:lpstr>Integral</vt:lpstr>
      <vt:lpstr>Office Theme</vt:lpstr>
      <vt:lpstr>PowerPoint Presentation</vt:lpstr>
      <vt:lpstr>Evolving LIBRARY SPACES FOR INNOVATION</vt:lpstr>
      <vt:lpstr>PowerPoint Presentation</vt:lpstr>
      <vt:lpstr>PowerPoint Presentation</vt:lpstr>
      <vt:lpstr>PowerPoint Presentation</vt:lpstr>
      <vt:lpstr>PowerPoint Presentation</vt:lpstr>
      <vt:lpstr>Starting points - ACRL</vt:lpstr>
      <vt:lpstr>Space Planning - ACRL</vt:lpstr>
      <vt:lpstr>The IMPORTANCE OF GOOD DESIGN</vt:lpstr>
      <vt:lpstr>CUHK LIBRARY – CASE StUDY</vt:lpstr>
      <vt:lpstr>PowerPoint Presentation</vt:lpstr>
      <vt:lpstr>CUHK Drivers for change</vt:lpstr>
      <vt:lpstr>Theoretical framework  </vt:lpstr>
      <vt:lpstr>PowerPoint Presentation</vt:lpstr>
      <vt:lpstr>Learning Commons Definition</vt:lpstr>
      <vt:lpstr>PowerPoint Presentation</vt:lpstr>
      <vt:lpstr>PowerPoint Presentation</vt:lpstr>
      <vt:lpstr>Learner behaviour  </vt:lpstr>
      <vt:lpstr>3D Printing to Maker Space </vt:lpstr>
      <vt:lpstr>PowerPoint Presentation</vt:lpstr>
      <vt:lpstr>PowerPoint Presentation</vt:lpstr>
      <vt:lpstr>Self Service</vt:lpstr>
      <vt:lpstr>EVALUATION - Learner Behaviour Study </vt:lpstr>
      <vt:lpstr>Individual &amp; Group activities in the Learning Garden </vt:lpstr>
      <vt:lpstr>Types of activities for groups  </vt:lpstr>
      <vt:lpstr>What has the impact been on student learning? </vt:lpstr>
      <vt:lpstr>WhY a DigItal SCHOLARSHIP LAB?</vt:lpstr>
      <vt:lpstr>DIGITAL SCHOLARSHIP LAB</vt:lpstr>
      <vt:lpstr>PowerPoint Presentation</vt:lpstr>
      <vt:lpstr>PowerPoint Presentation</vt:lpstr>
      <vt:lpstr>PowerPoint Presentation</vt:lpstr>
      <vt:lpstr> some Success in the past 12 months</vt:lpstr>
      <vt:lpstr>Digital Scholarship Symposium (March 31, 2017)</vt:lpstr>
      <vt:lpstr>MORE Work to be DONE…</vt:lpstr>
      <vt:lpstr>Some CUHK CHALLENGES</vt:lpstr>
      <vt:lpstr>Future Challenges</vt:lpstr>
      <vt:lpstr>PowerPoint Presentation</vt:lpstr>
      <vt:lpstr>EXERCISE</vt:lpstr>
      <vt:lpstr>READINGS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Collection Development</dc:title>
  <dc:creator>Louise Jones (Library)</dc:creator>
  <dcterms:created xsi:type="dcterms:W3CDTF">2017-03-28T08:58:32Z</dcterms:created>
  <dcterms:modified xsi:type="dcterms:W3CDTF">2018-04-25T02:33:53Z</dcterms:modified>
</cp:coreProperties>
</file>